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600"/>
    <a:srgbClr val="FF6C11"/>
    <a:srgbClr val="FFF0E7"/>
    <a:srgbClr val="005EAC"/>
    <a:srgbClr val="007ADE"/>
    <a:srgbClr val="CCE8FF"/>
    <a:srgbClr val="BF009C"/>
    <a:srgbClr val="A200BF"/>
    <a:srgbClr val="A032F0"/>
    <a:srgbClr val="100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20" y="1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Detected in shoots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1-4FBD-AB6C-7C611AD05D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Detected in roots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41-4FBD-AB6C-7C611AD05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9125296"/>
        <c:axId val="1228252080"/>
      </c:barChart>
      <c:catAx>
        <c:axId val="1289125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28252080"/>
        <c:crosses val="autoZero"/>
        <c:auto val="1"/>
        <c:lblAlgn val="ctr"/>
        <c:lblOffset val="100"/>
        <c:noMultiLvlLbl val="0"/>
      </c:catAx>
      <c:valAx>
        <c:axId val="122825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species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912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88781-F5B2-4C92-B2AA-130D1AD3080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CDA789-7014-4C6D-BB97-F5405F94FD5A}">
      <dgm:prSet phldrT="[Text]" custT="1"/>
      <dgm:spPr/>
      <dgm:t>
        <a:bodyPr/>
        <a:lstStyle/>
        <a:p>
          <a:pPr>
            <a:buAutoNum type="arabicParenR"/>
          </a:pPr>
          <a:r>
            <a:rPr lang="en-US" sz="2400" dirty="0"/>
            <a:t>Chemically assay a large set of </a:t>
          </a:r>
          <a:r>
            <a:rPr lang="en-US" sz="2400" i="1" dirty="0"/>
            <a:t>Scutellaria </a:t>
          </a:r>
          <a:r>
            <a:rPr lang="en-US" sz="2400" dirty="0"/>
            <a:t>species</a:t>
          </a:r>
        </a:p>
      </dgm:t>
    </dgm:pt>
    <dgm:pt modelId="{7083A511-889D-4C98-ACC6-8DC43ED4E041}" type="parTrans" cxnId="{ED2A62C0-2883-41E5-90FD-ABFF1C2FF368}">
      <dgm:prSet/>
      <dgm:spPr/>
      <dgm:t>
        <a:bodyPr/>
        <a:lstStyle/>
        <a:p>
          <a:endParaRPr lang="en-US"/>
        </a:p>
      </dgm:t>
    </dgm:pt>
    <dgm:pt modelId="{E6D20D99-780F-40C8-8A62-E4C18B715A45}" type="sibTrans" cxnId="{ED2A62C0-2883-41E5-90FD-ABFF1C2FF368}">
      <dgm:prSet/>
      <dgm:spPr/>
      <dgm:t>
        <a:bodyPr/>
        <a:lstStyle/>
        <a:p>
          <a:endParaRPr lang="en-US"/>
        </a:p>
      </dgm:t>
    </dgm:pt>
    <dgm:pt modelId="{4B40F549-C526-424B-9865-B3432BF22D92}">
      <dgm:prSet phldrT="[Text]" custT="1"/>
      <dgm:spPr/>
      <dgm:t>
        <a:bodyPr/>
        <a:lstStyle/>
        <a:p>
          <a:r>
            <a:rPr lang="en-US" sz="2400" dirty="0"/>
            <a:t>Collect genome size data for a subset of species</a:t>
          </a:r>
        </a:p>
      </dgm:t>
    </dgm:pt>
    <dgm:pt modelId="{51057F6A-0C97-4D9A-B1EF-EFBC01DCB123}" type="parTrans" cxnId="{4C660318-2031-4375-A3B6-07C97239BFA4}">
      <dgm:prSet/>
      <dgm:spPr/>
      <dgm:t>
        <a:bodyPr/>
        <a:lstStyle/>
        <a:p>
          <a:endParaRPr lang="en-US"/>
        </a:p>
      </dgm:t>
    </dgm:pt>
    <dgm:pt modelId="{5A720108-95DE-4C23-B255-8E1C04101910}" type="sibTrans" cxnId="{4C660318-2031-4375-A3B6-07C97239BFA4}">
      <dgm:prSet/>
      <dgm:spPr/>
      <dgm:t>
        <a:bodyPr/>
        <a:lstStyle/>
        <a:p>
          <a:endParaRPr lang="en-US"/>
        </a:p>
      </dgm:t>
    </dgm:pt>
    <dgm:pt modelId="{5E7CC603-12DA-4909-A562-251D6C077E22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dirty="0"/>
            <a:t>Compare to phylogenetic data</a:t>
          </a:r>
        </a:p>
      </dgm:t>
    </dgm:pt>
    <dgm:pt modelId="{722E9EFB-BC8C-4197-9FFC-DE80B805C701}" type="parTrans" cxnId="{79004E7D-7EC9-435C-A04B-65D57F7C2040}">
      <dgm:prSet/>
      <dgm:spPr/>
      <dgm:t>
        <a:bodyPr/>
        <a:lstStyle/>
        <a:p>
          <a:endParaRPr lang="en-US"/>
        </a:p>
      </dgm:t>
    </dgm:pt>
    <dgm:pt modelId="{F26AAEA9-32B2-45CA-B36F-907F4D320877}" type="sibTrans" cxnId="{79004E7D-7EC9-435C-A04B-65D57F7C2040}">
      <dgm:prSet/>
      <dgm:spPr/>
      <dgm:t>
        <a:bodyPr/>
        <a:lstStyle/>
        <a:p>
          <a:endParaRPr lang="en-US"/>
        </a:p>
      </dgm:t>
    </dgm:pt>
    <dgm:pt modelId="{0C5921FE-1E23-460E-B91D-5ED74E18509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C830E5C2-DE55-43D3-8E6D-EBFD88E83E72}" type="parTrans" cxnId="{28ACC1D9-2C9F-44BB-A8A0-6C9E89EF1C65}">
      <dgm:prSet/>
      <dgm:spPr/>
      <dgm:t>
        <a:bodyPr/>
        <a:lstStyle/>
        <a:p>
          <a:endParaRPr lang="en-US"/>
        </a:p>
      </dgm:t>
    </dgm:pt>
    <dgm:pt modelId="{8ED1EDC6-75D6-4E3D-AF9D-1FDB1497F97D}" type="sibTrans" cxnId="{28ACC1D9-2C9F-44BB-A8A0-6C9E89EF1C65}">
      <dgm:prSet/>
      <dgm:spPr/>
      <dgm:t>
        <a:bodyPr/>
        <a:lstStyle/>
        <a:p>
          <a:endParaRPr lang="en-US"/>
        </a:p>
      </dgm:t>
    </dgm:pt>
    <dgm:pt modelId="{E066BEE8-3456-40AB-B44A-8C08E9D567F5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Perform organ-specific chemical profiling on a subset of species</a:t>
          </a:r>
        </a:p>
      </dgm:t>
    </dgm:pt>
    <dgm:pt modelId="{8E710312-F9DA-4A5A-AB3C-7AEBE0CD9530}" type="sibTrans" cxnId="{410E5224-A20E-4CF4-BA54-7458B1E503D3}">
      <dgm:prSet/>
      <dgm:spPr/>
      <dgm:t>
        <a:bodyPr/>
        <a:lstStyle/>
        <a:p>
          <a:endParaRPr lang="en-US"/>
        </a:p>
      </dgm:t>
    </dgm:pt>
    <dgm:pt modelId="{D77DB243-3819-48AF-993B-F1EC43C17F43}" type="parTrans" cxnId="{410E5224-A20E-4CF4-BA54-7458B1E503D3}">
      <dgm:prSet/>
      <dgm:spPr/>
      <dgm:t>
        <a:bodyPr/>
        <a:lstStyle/>
        <a:p>
          <a:endParaRPr lang="en-US"/>
        </a:p>
      </dgm:t>
    </dgm:pt>
    <dgm:pt modelId="{602AE246-504D-47BA-96C6-0CB2B106E8E3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proposed biosynthetic pathway for </a:t>
          </a:r>
          <a:r>
            <a:rPr lang="en-US" i="1" dirty="0"/>
            <a:t>S. baicalensis</a:t>
          </a:r>
          <a:endParaRPr lang="en-US" dirty="0"/>
        </a:p>
      </dgm:t>
    </dgm:pt>
    <dgm:pt modelId="{21196E50-13D3-4659-99AE-005635787FCB}" type="parTrans" cxnId="{7D844FD4-FF98-4D23-8969-664B427281EF}">
      <dgm:prSet/>
      <dgm:spPr/>
      <dgm:t>
        <a:bodyPr/>
        <a:lstStyle/>
        <a:p>
          <a:endParaRPr lang="en-US"/>
        </a:p>
      </dgm:t>
    </dgm:pt>
    <dgm:pt modelId="{49D8C9CA-5F27-4440-884E-6DA965C01BD1}" type="sibTrans" cxnId="{7D844FD4-FF98-4D23-8969-664B427281EF}">
      <dgm:prSet/>
      <dgm:spPr/>
      <dgm:t>
        <a:bodyPr/>
        <a:lstStyle/>
        <a:p>
          <a:endParaRPr lang="en-US"/>
        </a:p>
      </dgm:t>
    </dgm:pt>
    <dgm:pt modelId="{555406AF-30B8-4752-8AFE-AEEACABFBEBF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BEA4BB06-5C55-4E62-B469-649B36A28AB2}" type="parTrans" cxnId="{843D1472-E1DD-4EAE-BFF1-FE4A2FF3041B}">
      <dgm:prSet/>
      <dgm:spPr/>
      <dgm:t>
        <a:bodyPr/>
        <a:lstStyle/>
        <a:p>
          <a:endParaRPr lang="en-US"/>
        </a:p>
      </dgm:t>
    </dgm:pt>
    <dgm:pt modelId="{615BEF93-2E19-42D9-9CF1-18BE4215E310}" type="sibTrans" cxnId="{843D1472-E1DD-4EAE-BFF1-FE4A2FF3041B}">
      <dgm:prSet/>
      <dgm:spPr/>
      <dgm:t>
        <a:bodyPr/>
        <a:lstStyle/>
        <a:p>
          <a:endParaRPr lang="en-US"/>
        </a:p>
      </dgm:t>
    </dgm:pt>
    <dgm:pt modelId="{A8E9D321-E615-437F-8799-3AE0A535F053}" type="pres">
      <dgm:prSet presAssocID="{AE388781-F5B2-4C92-B2AA-130D1AD3080C}" presName="linear" presStyleCnt="0">
        <dgm:presLayoutVars>
          <dgm:dir/>
          <dgm:animLvl val="lvl"/>
          <dgm:resizeHandles val="exact"/>
        </dgm:presLayoutVars>
      </dgm:prSet>
      <dgm:spPr/>
    </dgm:pt>
    <dgm:pt modelId="{BCB2D5B7-3E61-4D29-8435-485EFB18975A}" type="pres">
      <dgm:prSet presAssocID="{7CCDA789-7014-4C6D-BB97-F5405F94FD5A}" presName="parentLin" presStyleCnt="0"/>
      <dgm:spPr/>
    </dgm:pt>
    <dgm:pt modelId="{2B74FFF8-D3F2-4C00-87A7-E883D53B95DB}" type="pres">
      <dgm:prSet presAssocID="{7CCDA789-7014-4C6D-BB97-F5405F94FD5A}" presName="parentLeftMargin" presStyleLbl="node1" presStyleIdx="0" presStyleCnt="3"/>
      <dgm:spPr/>
    </dgm:pt>
    <dgm:pt modelId="{6254A2F8-89B7-44F1-9241-EB4C1BDEB541}" type="pres">
      <dgm:prSet presAssocID="{7CCDA789-7014-4C6D-BB97-F5405F94FD5A}" presName="parentText" presStyleLbl="node1" presStyleIdx="0" presStyleCnt="3" custScaleX="116053">
        <dgm:presLayoutVars>
          <dgm:chMax val="0"/>
          <dgm:bulletEnabled val="1"/>
        </dgm:presLayoutVars>
      </dgm:prSet>
      <dgm:spPr/>
    </dgm:pt>
    <dgm:pt modelId="{014916B9-B7CE-478A-8049-0698203C4C81}" type="pres">
      <dgm:prSet presAssocID="{7CCDA789-7014-4C6D-BB97-F5405F94FD5A}" presName="negativeSpace" presStyleCnt="0"/>
      <dgm:spPr/>
    </dgm:pt>
    <dgm:pt modelId="{C128E0F2-1393-4A1A-BAA5-456D9FCE3767}" type="pres">
      <dgm:prSet presAssocID="{7CCDA789-7014-4C6D-BB97-F5405F94FD5A}" presName="childText" presStyleLbl="conFgAcc1" presStyleIdx="0" presStyleCnt="3">
        <dgm:presLayoutVars>
          <dgm:bulletEnabled val="1"/>
        </dgm:presLayoutVars>
      </dgm:prSet>
      <dgm:spPr/>
    </dgm:pt>
    <dgm:pt modelId="{D54E50B2-E475-46BD-8927-A0045822BDA3}" type="pres">
      <dgm:prSet presAssocID="{E6D20D99-780F-40C8-8A62-E4C18B715A45}" presName="spaceBetweenRectangles" presStyleCnt="0"/>
      <dgm:spPr/>
    </dgm:pt>
    <dgm:pt modelId="{687BFAD0-2472-4CD6-8CF8-6BE7E3B359DE}" type="pres">
      <dgm:prSet presAssocID="{E066BEE8-3456-40AB-B44A-8C08E9D567F5}" presName="parentLin" presStyleCnt="0"/>
      <dgm:spPr/>
    </dgm:pt>
    <dgm:pt modelId="{2C6BF50F-EDBF-4C61-8D07-568FA4BF33F0}" type="pres">
      <dgm:prSet presAssocID="{E066BEE8-3456-40AB-B44A-8C08E9D567F5}" presName="parentLeftMargin" presStyleLbl="node1" presStyleIdx="0" presStyleCnt="3"/>
      <dgm:spPr/>
    </dgm:pt>
    <dgm:pt modelId="{ED1815FD-B32F-48D7-9983-B23A0FF4530F}" type="pres">
      <dgm:prSet presAssocID="{E066BEE8-3456-40AB-B44A-8C08E9D567F5}" presName="parentText" presStyleLbl="node1" presStyleIdx="1" presStyleCnt="3" custScaleX="116035">
        <dgm:presLayoutVars>
          <dgm:chMax val="0"/>
          <dgm:bulletEnabled val="1"/>
        </dgm:presLayoutVars>
      </dgm:prSet>
      <dgm:spPr/>
    </dgm:pt>
    <dgm:pt modelId="{F495409E-3BF9-4B20-B194-625922092847}" type="pres">
      <dgm:prSet presAssocID="{E066BEE8-3456-40AB-B44A-8C08E9D567F5}" presName="negativeSpace" presStyleCnt="0"/>
      <dgm:spPr/>
    </dgm:pt>
    <dgm:pt modelId="{D248CB7D-BA4C-4B4F-BCB0-F1304AEDA410}" type="pres">
      <dgm:prSet presAssocID="{E066BEE8-3456-40AB-B44A-8C08E9D567F5}" presName="childText" presStyleLbl="conFgAcc1" presStyleIdx="1" presStyleCnt="3">
        <dgm:presLayoutVars>
          <dgm:bulletEnabled val="1"/>
        </dgm:presLayoutVars>
      </dgm:prSet>
      <dgm:spPr/>
    </dgm:pt>
    <dgm:pt modelId="{6462EED7-A154-43DF-A91D-0752F7DDA686}" type="pres">
      <dgm:prSet presAssocID="{8E710312-F9DA-4A5A-AB3C-7AEBE0CD9530}" presName="spaceBetweenRectangles" presStyleCnt="0"/>
      <dgm:spPr/>
    </dgm:pt>
    <dgm:pt modelId="{30C33C47-2A38-40CB-99E3-95DD1874776F}" type="pres">
      <dgm:prSet presAssocID="{4B40F549-C526-424B-9865-B3432BF22D92}" presName="parentLin" presStyleCnt="0"/>
      <dgm:spPr/>
    </dgm:pt>
    <dgm:pt modelId="{EF11A436-DEF2-4839-886E-FAF1B15B51F9}" type="pres">
      <dgm:prSet presAssocID="{4B40F549-C526-424B-9865-B3432BF22D92}" presName="parentLeftMargin" presStyleLbl="node1" presStyleIdx="1" presStyleCnt="3"/>
      <dgm:spPr/>
    </dgm:pt>
    <dgm:pt modelId="{3246C56E-F350-4861-A5E9-ECA010E87CC7}" type="pres">
      <dgm:prSet presAssocID="{4B40F549-C526-424B-9865-B3432BF22D92}" presName="parentText" presStyleLbl="node1" presStyleIdx="2" presStyleCnt="3" custScaleX="115811">
        <dgm:presLayoutVars>
          <dgm:chMax val="0"/>
          <dgm:bulletEnabled val="1"/>
        </dgm:presLayoutVars>
      </dgm:prSet>
      <dgm:spPr/>
    </dgm:pt>
    <dgm:pt modelId="{3A941088-B430-4C0D-90D1-8373E1F9CDD7}" type="pres">
      <dgm:prSet presAssocID="{4B40F549-C526-424B-9865-B3432BF22D92}" presName="negativeSpace" presStyleCnt="0"/>
      <dgm:spPr/>
    </dgm:pt>
    <dgm:pt modelId="{87188CD5-6CA0-423B-BA1B-B611F36FF59D}" type="pres">
      <dgm:prSet presAssocID="{4B40F549-C526-424B-9865-B3432BF22D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660318-2031-4375-A3B6-07C97239BFA4}" srcId="{AE388781-F5B2-4C92-B2AA-130D1AD3080C}" destId="{4B40F549-C526-424B-9865-B3432BF22D92}" srcOrd="2" destOrd="0" parTransId="{51057F6A-0C97-4D9A-B1EF-EFBC01DCB123}" sibTransId="{5A720108-95DE-4C23-B255-8E1C04101910}"/>
    <dgm:cxn modelId="{410E5224-A20E-4CF4-BA54-7458B1E503D3}" srcId="{AE388781-F5B2-4C92-B2AA-130D1AD3080C}" destId="{E066BEE8-3456-40AB-B44A-8C08E9D567F5}" srcOrd="1" destOrd="0" parTransId="{D77DB243-3819-48AF-993B-F1EC43C17F43}" sibTransId="{8E710312-F9DA-4A5A-AB3C-7AEBE0CD9530}"/>
    <dgm:cxn modelId="{BD5E0829-3765-4E3D-8165-3DFF8C03C796}" type="presOf" srcId="{4B40F549-C526-424B-9865-B3432BF22D92}" destId="{EF11A436-DEF2-4839-886E-FAF1B15B51F9}" srcOrd="0" destOrd="0" presId="urn:microsoft.com/office/officeart/2005/8/layout/list1"/>
    <dgm:cxn modelId="{4CE6A831-3799-4B8A-827D-15921DFDC24C}" type="presOf" srcId="{4B40F549-C526-424B-9865-B3432BF22D92}" destId="{3246C56E-F350-4861-A5E9-ECA010E87CC7}" srcOrd="1" destOrd="0" presId="urn:microsoft.com/office/officeart/2005/8/layout/list1"/>
    <dgm:cxn modelId="{9374DF66-D4FC-4EEA-9326-053073768332}" type="presOf" srcId="{5E7CC603-12DA-4909-A562-251D6C077E22}" destId="{C128E0F2-1393-4A1A-BAA5-456D9FCE3767}" srcOrd="0" destOrd="0" presId="urn:microsoft.com/office/officeart/2005/8/layout/list1"/>
    <dgm:cxn modelId="{3C6D1E4A-1172-43DE-8CFD-C535975D3DDA}" type="presOf" srcId="{E066BEE8-3456-40AB-B44A-8C08E9D567F5}" destId="{ED1815FD-B32F-48D7-9983-B23A0FF4530F}" srcOrd="1" destOrd="0" presId="urn:microsoft.com/office/officeart/2005/8/layout/list1"/>
    <dgm:cxn modelId="{1DF4864A-3788-43B1-8A9F-81DA25797051}" type="presOf" srcId="{602AE246-504D-47BA-96C6-0CB2B106E8E3}" destId="{D248CB7D-BA4C-4B4F-BCB0-F1304AEDA410}" srcOrd="0" destOrd="1" presId="urn:microsoft.com/office/officeart/2005/8/layout/list1"/>
    <dgm:cxn modelId="{843D1472-E1DD-4EAE-BFF1-FE4A2FF3041B}" srcId="{4B40F549-C526-424B-9865-B3432BF22D92}" destId="{555406AF-30B8-4752-8AFE-AEEACABFBEBF}" srcOrd="0" destOrd="0" parTransId="{BEA4BB06-5C55-4E62-B469-649B36A28AB2}" sibTransId="{615BEF93-2E19-42D9-9CF1-18BE4215E310}"/>
    <dgm:cxn modelId="{C9C0B05A-56B3-4F88-91FC-89177AF0A60D}" type="presOf" srcId="{AE388781-F5B2-4C92-B2AA-130D1AD3080C}" destId="{A8E9D321-E615-437F-8799-3AE0A535F053}" srcOrd="0" destOrd="0" presId="urn:microsoft.com/office/officeart/2005/8/layout/list1"/>
    <dgm:cxn modelId="{79004E7D-7EC9-435C-A04B-65D57F7C2040}" srcId="{7CCDA789-7014-4C6D-BB97-F5405F94FD5A}" destId="{5E7CC603-12DA-4909-A562-251D6C077E22}" srcOrd="0" destOrd="0" parTransId="{722E9EFB-BC8C-4197-9FFC-DE80B805C701}" sibTransId="{F26AAEA9-32B2-45CA-B36F-907F4D320877}"/>
    <dgm:cxn modelId="{CD57F39D-1932-492C-A1A6-53AA14368434}" type="presOf" srcId="{E066BEE8-3456-40AB-B44A-8C08E9D567F5}" destId="{2C6BF50F-EDBF-4C61-8D07-568FA4BF33F0}" srcOrd="0" destOrd="0" presId="urn:microsoft.com/office/officeart/2005/8/layout/list1"/>
    <dgm:cxn modelId="{61A08AA6-5032-4AFB-9980-0462D18A3681}" type="presOf" srcId="{0C5921FE-1E23-460E-B91D-5ED74E18509E}" destId="{D248CB7D-BA4C-4B4F-BCB0-F1304AEDA410}" srcOrd="0" destOrd="0" presId="urn:microsoft.com/office/officeart/2005/8/layout/list1"/>
    <dgm:cxn modelId="{323EF6B0-DD05-4174-A8C3-7DDDA94EF2B8}" type="presOf" srcId="{7CCDA789-7014-4C6D-BB97-F5405F94FD5A}" destId="{6254A2F8-89B7-44F1-9241-EB4C1BDEB541}" srcOrd="1" destOrd="0" presId="urn:microsoft.com/office/officeart/2005/8/layout/list1"/>
    <dgm:cxn modelId="{62B0DFB4-6CD4-458A-A069-B29693994F77}" type="presOf" srcId="{555406AF-30B8-4752-8AFE-AEEACABFBEBF}" destId="{87188CD5-6CA0-423B-BA1B-B611F36FF59D}" srcOrd="0" destOrd="0" presId="urn:microsoft.com/office/officeart/2005/8/layout/list1"/>
    <dgm:cxn modelId="{ED2A62C0-2883-41E5-90FD-ABFF1C2FF368}" srcId="{AE388781-F5B2-4C92-B2AA-130D1AD3080C}" destId="{7CCDA789-7014-4C6D-BB97-F5405F94FD5A}" srcOrd="0" destOrd="0" parTransId="{7083A511-889D-4C98-ACC6-8DC43ED4E041}" sibTransId="{E6D20D99-780F-40C8-8A62-E4C18B715A45}"/>
    <dgm:cxn modelId="{446295C0-D5CF-4077-BCB0-C9A4F6E74133}" type="presOf" srcId="{7CCDA789-7014-4C6D-BB97-F5405F94FD5A}" destId="{2B74FFF8-D3F2-4C00-87A7-E883D53B95DB}" srcOrd="0" destOrd="0" presId="urn:microsoft.com/office/officeart/2005/8/layout/list1"/>
    <dgm:cxn modelId="{7D844FD4-FF98-4D23-8969-664B427281EF}" srcId="{E066BEE8-3456-40AB-B44A-8C08E9D567F5}" destId="{602AE246-504D-47BA-96C6-0CB2B106E8E3}" srcOrd="1" destOrd="0" parTransId="{21196E50-13D3-4659-99AE-005635787FCB}" sibTransId="{49D8C9CA-5F27-4440-884E-6DA965C01BD1}"/>
    <dgm:cxn modelId="{28ACC1D9-2C9F-44BB-A8A0-6C9E89EF1C65}" srcId="{E066BEE8-3456-40AB-B44A-8C08E9D567F5}" destId="{0C5921FE-1E23-460E-B91D-5ED74E18509E}" srcOrd="0" destOrd="0" parTransId="{C830E5C2-DE55-43D3-8E6D-EBFD88E83E72}" sibTransId="{8ED1EDC6-75D6-4E3D-AF9D-1FDB1497F97D}"/>
    <dgm:cxn modelId="{E535F917-17D4-4BB9-89A6-419D48A0A8BB}" type="presParOf" srcId="{A8E9D321-E615-437F-8799-3AE0A535F053}" destId="{BCB2D5B7-3E61-4D29-8435-485EFB18975A}" srcOrd="0" destOrd="0" presId="urn:microsoft.com/office/officeart/2005/8/layout/list1"/>
    <dgm:cxn modelId="{73F65349-3B47-48B1-870A-FDDF3CC7729C}" type="presParOf" srcId="{BCB2D5B7-3E61-4D29-8435-485EFB18975A}" destId="{2B74FFF8-D3F2-4C00-87A7-E883D53B95DB}" srcOrd="0" destOrd="0" presId="urn:microsoft.com/office/officeart/2005/8/layout/list1"/>
    <dgm:cxn modelId="{4E674B23-D33A-4234-B793-E0E99D49514A}" type="presParOf" srcId="{BCB2D5B7-3E61-4D29-8435-485EFB18975A}" destId="{6254A2F8-89B7-44F1-9241-EB4C1BDEB541}" srcOrd="1" destOrd="0" presId="urn:microsoft.com/office/officeart/2005/8/layout/list1"/>
    <dgm:cxn modelId="{E0BCD7A6-FBC5-478E-B4A3-4B0C3C1664F7}" type="presParOf" srcId="{A8E9D321-E615-437F-8799-3AE0A535F053}" destId="{014916B9-B7CE-478A-8049-0698203C4C81}" srcOrd="1" destOrd="0" presId="urn:microsoft.com/office/officeart/2005/8/layout/list1"/>
    <dgm:cxn modelId="{DA0E8FFF-83FB-4251-9EFC-AA10D05C8C41}" type="presParOf" srcId="{A8E9D321-E615-437F-8799-3AE0A535F053}" destId="{C128E0F2-1393-4A1A-BAA5-456D9FCE3767}" srcOrd="2" destOrd="0" presId="urn:microsoft.com/office/officeart/2005/8/layout/list1"/>
    <dgm:cxn modelId="{D771F253-1303-4020-9C05-938EBCA4D2AA}" type="presParOf" srcId="{A8E9D321-E615-437F-8799-3AE0A535F053}" destId="{D54E50B2-E475-46BD-8927-A0045822BDA3}" srcOrd="3" destOrd="0" presId="urn:microsoft.com/office/officeart/2005/8/layout/list1"/>
    <dgm:cxn modelId="{A164AAD8-09F0-4454-B338-4A193AE82A61}" type="presParOf" srcId="{A8E9D321-E615-437F-8799-3AE0A535F053}" destId="{687BFAD0-2472-4CD6-8CF8-6BE7E3B359DE}" srcOrd="4" destOrd="0" presId="urn:microsoft.com/office/officeart/2005/8/layout/list1"/>
    <dgm:cxn modelId="{F20A1338-81C1-4E42-9351-A6705F2DFF39}" type="presParOf" srcId="{687BFAD0-2472-4CD6-8CF8-6BE7E3B359DE}" destId="{2C6BF50F-EDBF-4C61-8D07-568FA4BF33F0}" srcOrd="0" destOrd="0" presId="urn:microsoft.com/office/officeart/2005/8/layout/list1"/>
    <dgm:cxn modelId="{E556B63B-259E-4A68-9B01-BD2DBE78BF44}" type="presParOf" srcId="{687BFAD0-2472-4CD6-8CF8-6BE7E3B359DE}" destId="{ED1815FD-B32F-48D7-9983-B23A0FF4530F}" srcOrd="1" destOrd="0" presId="urn:microsoft.com/office/officeart/2005/8/layout/list1"/>
    <dgm:cxn modelId="{1FEA0949-5AAD-4050-8917-2A1358822950}" type="presParOf" srcId="{A8E9D321-E615-437F-8799-3AE0A535F053}" destId="{F495409E-3BF9-4B20-B194-625922092847}" srcOrd="5" destOrd="0" presId="urn:microsoft.com/office/officeart/2005/8/layout/list1"/>
    <dgm:cxn modelId="{036E7613-803D-4881-B2CB-415CFC7BC1A4}" type="presParOf" srcId="{A8E9D321-E615-437F-8799-3AE0A535F053}" destId="{D248CB7D-BA4C-4B4F-BCB0-F1304AEDA410}" srcOrd="6" destOrd="0" presId="urn:microsoft.com/office/officeart/2005/8/layout/list1"/>
    <dgm:cxn modelId="{E7ECB046-694A-410D-A685-0AD95D79B646}" type="presParOf" srcId="{A8E9D321-E615-437F-8799-3AE0A535F053}" destId="{6462EED7-A154-43DF-A91D-0752F7DDA686}" srcOrd="7" destOrd="0" presId="urn:microsoft.com/office/officeart/2005/8/layout/list1"/>
    <dgm:cxn modelId="{7C71E982-9A65-4FA2-A35B-95680C7C183D}" type="presParOf" srcId="{A8E9D321-E615-437F-8799-3AE0A535F053}" destId="{30C33C47-2A38-40CB-99E3-95DD1874776F}" srcOrd="8" destOrd="0" presId="urn:microsoft.com/office/officeart/2005/8/layout/list1"/>
    <dgm:cxn modelId="{93C87694-9BC9-4C8C-BB84-68BF87245194}" type="presParOf" srcId="{30C33C47-2A38-40CB-99E3-95DD1874776F}" destId="{EF11A436-DEF2-4839-886E-FAF1B15B51F9}" srcOrd="0" destOrd="0" presId="urn:microsoft.com/office/officeart/2005/8/layout/list1"/>
    <dgm:cxn modelId="{740B7DBF-9EEA-4B3E-8CBE-C75BC020E118}" type="presParOf" srcId="{30C33C47-2A38-40CB-99E3-95DD1874776F}" destId="{3246C56E-F350-4861-A5E9-ECA010E87CC7}" srcOrd="1" destOrd="0" presId="urn:microsoft.com/office/officeart/2005/8/layout/list1"/>
    <dgm:cxn modelId="{FFADFC20-68DE-4BCB-A665-CEA70D51BF88}" type="presParOf" srcId="{A8E9D321-E615-437F-8799-3AE0A535F053}" destId="{3A941088-B430-4C0D-90D1-8373E1F9CDD7}" srcOrd="9" destOrd="0" presId="urn:microsoft.com/office/officeart/2005/8/layout/list1"/>
    <dgm:cxn modelId="{59458B62-DE02-4A9B-B149-0708EFFCE490}" type="presParOf" srcId="{A8E9D321-E615-437F-8799-3AE0A535F053}" destId="{87188CD5-6CA0-423B-BA1B-B611F36FF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0F2-1393-4A1A-BAA5-456D9FCE3767}">
      <dsp:nvSpPr>
        <dsp:cNvPr id="0" name=""/>
        <dsp:cNvSpPr/>
      </dsp:nvSpPr>
      <dsp:spPr>
        <a:xfrm>
          <a:off x="0" y="34959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" panose="020F0502020204030204" pitchFamily="34" charset="0"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9597"/>
        <a:ext cx="10515600" cy="935550"/>
      </dsp:txXfrm>
    </dsp:sp>
    <dsp:sp modelId="{6254A2F8-89B7-44F1-9241-EB4C1BDEB541}">
      <dsp:nvSpPr>
        <dsp:cNvPr id="0" name=""/>
        <dsp:cNvSpPr/>
      </dsp:nvSpPr>
      <dsp:spPr>
        <a:xfrm>
          <a:off x="525780" y="24877"/>
          <a:ext cx="854256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Chemically assay a large set of </a:t>
          </a:r>
          <a:r>
            <a:rPr lang="en-US" sz="2400" i="1" kern="1200" dirty="0"/>
            <a:t>Scutellaria </a:t>
          </a:r>
          <a:r>
            <a:rPr lang="en-US" sz="2400" kern="1200" dirty="0"/>
            <a:t>species</a:t>
          </a:r>
        </a:p>
      </dsp:txBody>
      <dsp:txXfrm>
        <a:off x="557483" y="56580"/>
        <a:ext cx="8479162" cy="586034"/>
      </dsp:txXfrm>
    </dsp:sp>
    <dsp:sp modelId="{D248CB7D-BA4C-4B4F-BCB0-F1304AEDA410}">
      <dsp:nvSpPr>
        <dsp:cNvPr id="0" name=""/>
        <dsp:cNvSpPr/>
      </dsp:nvSpPr>
      <dsp:spPr>
        <a:xfrm>
          <a:off x="0" y="1728667"/>
          <a:ext cx="10515600" cy="1282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proposed biosynthetic pathway for </a:t>
          </a:r>
          <a:r>
            <a:rPr lang="en-US" sz="2200" i="1" kern="1200" dirty="0"/>
            <a:t>S. baicalensis</a:t>
          </a:r>
          <a:endParaRPr lang="en-US" sz="2200" kern="1200" dirty="0"/>
        </a:p>
      </dsp:txBody>
      <dsp:txXfrm>
        <a:off x="0" y="1728667"/>
        <a:ext cx="10515600" cy="1282049"/>
      </dsp:txXfrm>
    </dsp:sp>
    <dsp:sp modelId="{ED1815FD-B32F-48D7-9983-B23A0FF4530F}">
      <dsp:nvSpPr>
        <dsp:cNvPr id="0" name=""/>
        <dsp:cNvSpPr/>
      </dsp:nvSpPr>
      <dsp:spPr>
        <a:xfrm>
          <a:off x="525780" y="1403947"/>
          <a:ext cx="8541243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Perform organ-specific chemical profiling on a subset of species</a:t>
          </a:r>
        </a:p>
      </dsp:txBody>
      <dsp:txXfrm>
        <a:off x="557483" y="1435650"/>
        <a:ext cx="8477837" cy="586034"/>
      </dsp:txXfrm>
    </dsp:sp>
    <dsp:sp modelId="{87188CD5-6CA0-423B-BA1B-B611F36FF59D}">
      <dsp:nvSpPr>
        <dsp:cNvPr id="0" name=""/>
        <dsp:cNvSpPr/>
      </dsp:nvSpPr>
      <dsp:spPr>
        <a:xfrm>
          <a:off x="0" y="345423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54237"/>
        <a:ext cx="10515600" cy="935550"/>
      </dsp:txXfrm>
    </dsp:sp>
    <dsp:sp modelId="{3246C56E-F350-4861-A5E9-ECA010E87CC7}">
      <dsp:nvSpPr>
        <dsp:cNvPr id="0" name=""/>
        <dsp:cNvSpPr/>
      </dsp:nvSpPr>
      <dsp:spPr>
        <a:xfrm>
          <a:off x="525780" y="3129517"/>
          <a:ext cx="852475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genome size data for a subset of species</a:t>
          </a:r>
        </a:p>
      </dsp:txBody>
      <dsp:txXfrm>
        <a:off x="557483" y="3161220"/>
        <a:ext cx="846134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0/kjpt.2017.47.2.161" TargetMode="External"/><Relationship Id="rId7" Type="http://schemas.openxmlformats.org/officeDocument/2006/relationships/hyperlink" Target="https://doi.org/10.1126/sciadv.1501780" TargetMode="External"/><Relationship Id="rId2" Type="http://schemas.openxmlformats.org/officeDocument/2006/relationships/hyperlink" Target="https://doi.org/10.1055/s-2008-1034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molp.2019.04.002" TargetMode="External"/><Relationship Id="rId5" Type="http://schemas.openxmlformats.org/officeDocument/2006/relationships/hyperlink" Target="https://doi.org/10.1101/2020.02.18.954164" TargetMode="External"/><Relationship Id="rId4" Type="http://schemas.openxmlformats.org/officeDocument/2006/relationships/hyperlink" Target="https://doi.org/10.1016/j.jep.2010.01.0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09" y="2235200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10" y="4089400"/>
            <a:ext cx="7609614" cy="21759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8000" dirty="0"/>
              <a:t>Bryce Askey</a:t>
            </a:r>
            <a:r>
              <a:rPr lang="en-US" sz="8000" baseline="30000" dirty="0"/>
              <a:t>1</a:t>
            </a:r>
            <a:r>
              <a:rPr lang="en-US" sz="8000" dirty="0"/>
              <a:t>, Yeong Hun Song</a:t>
            </a:r>
            <a:r>
              <a:rPr lang="en-US" sz="8000" baseline="30000" dirty="0"/>
              <a:t>1</a:t>
            </a:r>
            <a:r>
              <a:rPr lang="en-US" sz="8000" dirty="0"/>
              <a:t>, </a:t>
            </a:r>
            <a:r>
              <a:rPr lang="en-US" sz="8000" dirty="0" err="1"/>
              <a:t>Yoonkyung</a:t>
            </a:r>
            <a:r>
              <a:rPr lang="en-US" sz="8000" dirty="0"/>
              <a:t> Lee</a:t>
            </a:r>
            <a:r>
              <a:rPr lang="en-US" sz="8000" baseline="30000" dirty="0"/>
              <a:t>2</a:t>
            </a:r>
            <a:r>
              <a:rPr lang="en-US" sz="8000" dirty="0"/>
              <a:t>, Ru Dai</a:t>
            </a:r>
            <a:r>
              <a:rPr lang="en-US" sz="8000" baseline="30000" dirty="0"/>
              <a:t>1</a:t>
            </a:r>
            <a:r>
              <a:rPr lang="en-US" sz="8000" dirty="0"/>
              <a:t>, Tong Geon Lee</a:t>
            </a:r>
            <a:r>
              <a:rPr lang="en-US" sz="8000" baseline="30000" dirty="0"/>
              <a:t>1,3,4</a:t>
            </a:r>
            <a:r>
              <a:rPr lang="en-US" sz="8000" dirty="0"/>
              <a:t>, </a:t>
            </a:r>
            <a:r>
              <a:rPr lang="en-US" sz="8000" dirty="0" err="1"/>
              <a:t>Sangtae</a:t>
            </a:r>
            <a:r>
              <a:rPr lang="en-US" sz="8000" dirty="0"/>
              <a:t> Kim</a:t>
            </a:r>
            <a:r>
              <a:rPr lang="en-US" sz="8000" baseline="30000" dirty="0"/>
              <a:t>2</a:t>
            </a:r>
            <a:r>
              <a:rPr lang="en-US" sz="8000" dirty="0"/>
              <a:t>, and Jeongim Kim</a:t>
            </a:r>
            <a:r>
              <a:rPr lang="en-US" sz="8000" baseline="30000" dirty="0"/>
              <a:t>1,3</a:t>
            </a:r>
            <a:endParaRPr lang="en-US" sz="8000" dirty="0"/>
          </a:p>
          <a:p>
            <a:pPr algn="l"/>
            <a:r>
              <a:rPr lang="en-US" sz="5600" baseline="30000" dirty="0"/>
              <a:t>1</a:t>
            </a:r>
            <a:r>
              <a:rPr lang="en-US" sz="5600" dirty="0"/>
              <a:t>Horticultural Sciences Department, University of Florida, Gainesville, FL, USA</a:t>
            </a:r>
          </a:p>
          <a:p>
            <a:pPr algn="l"/>
            <a:r>
              <a:rPr lang="en-US" sz="5600" baseline="30000" dirty="0"/>
              <a:t>2</a:t>
            </a:r>
            <a:r>
              <a:rPr lang="en-US" sz="5600" dirty="0"/>
              <a:t>Department of Biology, </a:t>
            </a:r>
            <a:r>
              <a:rPr lang="en-US" sz="5600" dirty="0" err="1"/>
              <a:t>Sungshin</a:t>
            </a:r>
            <a:r>
              <a:rPr lang="en-US" sz="5600" dirty="0"/>
              <a:t> Women’s University, Seoul, Republic of Korea</a:t>
            </a:r>
          </a:p>
          <a:p>
            <a:pPr algn="l"/>
            <a:r>
              <a:rPr lang="en-US" sz="5600" baseline="30000" dirty="0"/>
              <a:t>3</a:t>
            </a:r>
            <a:r>
              <a:rPr lang="en-US" sz="5600" dirty="0"/>
              <a:t>Plant Molecular and Cellular Biology Graduate Program, University of Florida, Gainesville, FL, USA</a:t>
            </a:r>
          </a:p>
          <a:p>
            <a:pPr algn="l"/>
            <a:r>
              <a:rPr lang="en-US" sz="5600" baseline="30000" dirty="0"/>
              <a:t>4</a:t>
            </a:r>
            <a:r>
              <a:rPr lang="en-US" sz="5600" dirty="0"/>
              <a:t>Gulf Coast Research and Education Center, University of Florida, Wimauma, FL, USA</a:t>
            </a:r>
          </a:p>
          <a:p>
            <a:pPr algn="l"/>
            <a:endParaRPr lang="en-US" dirty="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9961196" y="6488668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3D6A-A1FE-4487-865F-908CB08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i="1" dirty="0"/>
              <a:t>S. baicalensis </a:t>
            </a:r>
            <a:r>
              <a:rPr lang="en-US" dirty="0"/>
              <a:t>biosynthetic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2BCC-C472-4269-B690-A85AEF2D21BA}"/>
              </a:ext>
            </a:extLst>
          </p:cNvPr>
          <p:cNvSpPr txBox="1"/>
          <p:nvPr/>
        </p:nvSpPr>
        <p:spPr>
          <a:xfrm>
            <a:off x="199898" y="3655110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Phenylalanine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C152-4083-47F1-811A-7AAA3A458F9F}"/>
              </a:ext>
            </a:extLst>
          </p:cNvPr>
          <p:cNvSpPr txBox="1"/>
          <p:nvPr/>
        </p:nvSpPr>
        <p:spPr>
          <a:xfrm>
            <a:off x="2075297" y="365511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Cinnamic 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74F6-C829-4F0A-8701-D3D0920BAA77}"/>
              </a:ext>
            </a:extLst>
          </p:cNvPr>
          <p:cNvSpPr txBox="1"/>
          <p:nvPr/>
        </p:nvSpPr>
        <p:spPr>
          <a:xfrm>
            <a:off x="2128225" y="2490089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4-coumarate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67E6-7100-4C0F-BAA4-1A600B8ABC74}"/>
              </a:ext>
            </a:extLst>
          </p:cNvPr>
          <p:cNvSpPr txBox="1"/>
          <p:nvPr/>
        </p:nvSpPr>
        <p:spPr>
          <a:xfrm>
            <a:off x="2005371" y="4831561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Cinnamoyl-CoA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78DC-F702-460D-8056-AC6FD80C3ED6}"/>
              </a:ext>
            </a:extLst>
          </p:cNvPr>
          <p:cNvSpPr txBox="1"/>
          <p:nvPr/>
        </p:nvSpPr>
        <p:spPr>
          <a:xfrm>
            <a:off x="4040560" y="4831561"/>
            <a:ext cx="877804" cy="369332"/>
          </a:xfrm>
          <a:prstGeom prst="rect">
            <a:avLst/>
          </a:prstGeom>
          <a:noFill/>
          <a:ln w="19050">
            <a:solidFill>
              <a:srgbClr val="E5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Chrysin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D5EC7-1DD9-4721-8031-6B97EB941D38}"/>
              </a:ext>
            </a:extLst>
          </p:cNvPr>
          <p:cNvSpPr txBox="1"/>
          <p:nvPr/>
        </p:nvSpPr>
        <p:spPr>
          <a:xfrm>
            <a:off x="3952795" y="2490089"/>
            <a:ext cx="1011495" cy="369332"/>
          </a:xfrm>
          <a:prstGeom prst="rect">
            <a:avLst/>
          </a:prstGeom>
          <a:noFill/>
          <a:ln w="19050">
            <a:solidFill>
              <a:srgbClr val="00B3E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Apigenin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AB897-99B6-4BE9-8F2C-8F86D2D155B8}"/>
              </a:ext>
            </a:extLst>
          </p:cNvPr>
          <p:cNvSpPr txBox="1"/>
          <p:nvPr/>
        </p:nvSpPr>
        <p:spPr>
          <a:xfrm>
            <a:off x="5560805" y="2490089"/>
            <a:ext cx="1283621" cy="369332"/>
          </a:xfrm>
          <a:prstGeom prst="rect">
            <a:avLst/>
          </a:prstGeom>
          <a:noFill/>
          <a:ln w="19050">
            <a:solidFill>
              <a:srgbClr val="1000D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660C4-63C2-4BD1-99F1-B9B8EA59163C}"/>
              </a:ext>
            </a:extLst>
          </p:cNvPr>
          <p:cNvSpPr txBox="1"/>
          <p:nvPr/>
        </p:nvSpPr>
        <p:spPr>
          <a:xfrm>
            <a:off x="7320186" y="2490089"/>
            <a:ext cx="1117614" cy="369332"/>
          </a:xfrm>
          <a:prstGeom prst="rect">
            <a:avLst/>
          </a:prstGeom>
          <a:noFill/>
          <a:ln w="19050">
            <a:solidFill>
              <a:srgbClr val="A200B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Hispidulin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05C71-AFB0-42C9-BE71-B5BB457A22A5}"/>
              </a:ext>
            </a:extLst>
          </p:cNvPr>
          <p:cNvSpPr txBox="1"/>
          <p:nvPr/>
        </p:nvSpPr>
        <p:spPr>
          <a:xfrm>
            <a:off x="9018557" y="2490089"/>
            <a:ext cx="1263487" cy="369332"/>
          </a:xfrm>
          <a:prstGeom prst="rect">
            <a:avLst/>
          </a:prstGeom>
          <a:noFill/>
          <a:ln w="19050">
            <a:solidFill>
              <a:srgbClr val="BF00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HispidulinG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7D798-F92F-4C90-B73E-7E43996E9F83}"/>
              </a:ext>
            </a:extLst>
          </p:cNvPr>
          <p:cNvSpPr txBox="1"/>
          <p:nvPr/>
        </p:nvSpPr>
        <p:spPr>
          <a:xfrm>
            <a:off x="5617006" y="1747328"/>
            <a:ext cx="1171218" cy="369332"/>
          </a:xfrm>
          <a:prstGeom prst="rect">
            <a:avLst/>
          </a:prstGeom>
          <a:noFill/>
          <a:ln w="19050">
            <a:solidFill>
              <a:srgbClr val="A0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74044-956F-4970-BD81-3B687D8A7758}"/>
              </a:ext>
            </a:extLst>
          </p:cNvPr>
          <p:cNvSpPr txBox="1"/>
          <p:nvPr/>
        </p:nvSpPr>
        <p:spPr>
          <a:xfrm>
            <a:off x="5617006" y="4827201"/>
            <a:ext cx="1022716" cy="369332"/>
          </a:xfrm>
          <a:prstGeom prst="rect">
            <a:avLst/>
          </a:prstGeom>
          <a:noFill/>
          <a:ln w="19050">
            <a:solidFill>
              <a:srgbClr val="DA69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A32AF-79D3-4DCF-95C1-2F630301167D}"/>
              </a:ext>
            </a:extLst>
          </p:cNvPr>
          <p:cNvSpPr txBox="1"/>
          <p:nvPr/>
        </p:nvSpPr>
        <p:spPr>
          <a:xfrm>
            <a:off x="7314622" y="4823522"/>
            <a:ext cx="1147878" cy="369332"/>
          </a:xfrm>
          <a:prstGeom prst="rect">
            <a:avLst/>
          </a:prstGeom>
          <a:noFill/>
          <a:ln w="19050">
            <a:solidFill>
              <a:srgbClr val="CF9C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Oroxylin</a:t>
            </a:r>
            <a:r>
              <a:rPr lang="en-US" dirty="0"/>
              <a:t>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4194C-2413-407B-B16B-1BEFB6B1C29F}"/>
              </a:ext>
            </a:extLst>
          </p:cNvPr>
          <p:cNvSpPr txBox="1"/>
          <p:nvPr/>
        </p:nvSpPr>
        <p:spPr>
          <a:xfrm>
            <a:off x="8939671" y="4823522"/>
            <a:ext cx="1474891" cy="369332"/>
          </a:xfrm>
          <a:prstGeom prst="rect">
            <a:avLst/>
          </a:prstGeom>
          <a:noFill/>
          <a:ln w="19050">
            <a:solidFill>
              <a:srgbClr val="C9C3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Oroxyloside</a:t>
            </a:r>
            <a:r>
              <a:rPr lang="en-US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EAC30-3C9C-4770-A7DE-9047B6700E5E}"/>
              </a:ext>
            </a:extLst>
          </p:cNvPr>
          <p:cNvSpPr txBox="1"/>
          <p:nvPr/>
        </p:nvSpPr>
        <p:spPr>
          <a:xfrm>
            <a:off x="5674714" y="4067792"/>
            <a:ext cx="907300" cy="369332"/>
          </a:xfrm>
          <a:prstGeom prst="rect">
            <a:avLst/>
          </a:prstGeom>
          <a:noFill/>
          <a:ln w="19050">
            <a:solidFill>
              <a:srgbClr val="F2A15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08D8A-53A8-4169-B392-1DE2FC043360}"/>
              </a:ext>
            </a:extLst>
          </p:cNvPr>
          <p:cNvSpPr txBox="1"/>
          <p:nvPr/>
        </p:nvSpPr>
        <p:spPr>
          <a:xfrm>
            <a:off x="5454590" y="5566305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Norwogonin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EF8D2E-26B5-4651-9E93-90C74FA69D2E}"/>
              </a:ext>
            </a:extLst>
          </p:cNvPr>
          <p:cNvSpPr txBox="1"/>
          <p:nvPr/>
        </p:nvSpPr>
        <p:spPr>
          <a:xfrm>
            <a:off x="7374670" y="5566305"/>
            <a:ext cx="1027782" cy="369332"/>
          </a:xfrm>
          <a:prstGeom prst="rect">
            <a:avLst/>
          </a:prstGeom>
          <a:noFill/>
          <a:ln w="19050">
            <a:solidFill>
              <a:srgbClr val="83C4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B77E8-04D4-4575-8CCB-591313D3BD3C}"/>
              </a:ext>
            </a:extLst>
          </p:cNvPr>
          <p:cNvSpPr txBox="1"/>
          <p:nvPr/>
        </p:nvSpPr>
        <p:spPr>
          <a:xfrm>
            <a:off x="8999720" y="5561275"/>
            <a:ext cx="1354794" cy="369332"/>
          </a:xfrm>
          <a:prstGeom prst="rect">
            <a:avLst/>
          </a:prstGeom>
          <a:noFill/>
          <a:ln w="19050">
            <a:solidFill>
              <a:srgbClr val="2DB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Wogonoside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B84476D-750B-4B2D-B9C0-039FDB1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88F0AB-E055-4885-8F98-EF2B372C4D2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701143" y="3839776"/>
            <a:ext cx="374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FF472-FB70-4216-9EB8-3A711F05AA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2818447" y="4024442"/>
            <a:ext cx="2" cy="807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3166-093A-4D78-BC25-6D9286B65BD7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2818447" y="2859421"/>
            <a:ext cx="2" cy="79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98335C-C431-4FDE-B998-A78EEDBF20F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631522" y="5016227"/>
            <a:ext cx="4090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9F99F1-C77B-47D3-86F7-00252DA83811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4918364" y="5011867"/>
            <a:ext cx="698642" cy="4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520846-9D97-4C40-B144-B4F2B86B4E92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 flipV="1">
            <a:off x="6128364" y="4437124"/>
            <a:ext cx="0" cy="39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1178E8-8254-4062-A0F1-8FBBAB24E2A9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6128364" y="5196533"/>
            <a:ext cx="0" cy="36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4FA385-69D8-433E-86A1-92F3A66718BD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639722" y="5008188"/>
            <a:ext cx="674900" cy="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14E471-4A2C-4393-90DA-8FED7787060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8462500" y="5008188"/>
            <a:ext cx="47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A887C4-9816-4ED0-80C7-37D1DFD441B1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802138" y="5750971"/>
            <a:ext cx="572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F716AC-3A88-4DEE-876E-B09EEBA91363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8402452" y="5745941"/>
            <a:ext cx="597268" cy="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8CDD4D-9564-4B29-9FDC-3BBA73E564C1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508668" y="2674755"/>
            <a:ext cx="444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B76A42-CCF7-460A-802E-25A71DC9146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964290" y="2674755"/>
            <a:ext cx="596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27041F4-0ABD-45B7-B5B8-84A71D79FFC5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844426" y="2674755"/>
            <a:ext cx="47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1CE666-9935-48E6-A319-42A368DC72EB}"/>
              </a:ext>
            </a:extLst>
          </p:cNvPr>
          <p:cNvCxnSpPr>
            <a:cxnSpLocks/>
            <a:stCxn id="18" idx="0"/>
            <a:endCxn id="24" idx="2"/>
          </p:cNvCxnSpPr>
          <p:nvPr/>
        </p:nvCxnSpPr>
        <p:spPr>
          <a:xfrm flipH="1" flipV="1">
            <a:off x="6202615" y="2116660"/>
            <a:ext cx="1" cy="37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DE3E40-4821-40BC-83EB-71C197E461E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8437800" y="2674755"/>
            <a:ext cx="580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1EFF682-2B8B-4A9B-936B-F07103F39C96}"/>
              </a:ext>
            </a:extLst>
          </p:cNvPr>
          <p:cNvSpPr txBox="1"/>
          <p:nvPr/>
        </p:nvSpPr>
        <p:spPr>
          <a:xfrm>
            <a:off x="3967623" y="5561275"/>
            <a:ext cx="1023678" cy="369332"/>
          </a:xfrm>
          <a:prstGeom prst="rect">
            <a:avLst/>
          </a:prstGeom>
          <a:noFill/>
          <a:ln w="19050">
            <a:solidFill>
              <a:srgbClr val="E6523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ChrysinG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8EBAC9-601E-40D9-9CF2-FA61C53C5BF4}"/>
              </a:ext>
            </a:extLst>
          </p:cNvPr>
          <p:cNvSpPr txBox="1"/>
          <p:nvPr/>
        </p:nvSpPr>
        <p:spPr>
          <a:xfrm>
            <a:off x="3879858" y="1738323"/>
            <a:ext cx="1157368" cy="369332"/>
          </a:xfrm>
          <a:prstGeom prst="rect">
            <a:avLst/>
          </a:prstGeom>
          <a:noFill/>
          <a:ln w="19050">
            <a:solidFill>
              <a:srgbClr val="42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ApigeninG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263F87-0805-4ECE-88B7-D0AAF194F2C9}"/>
              </a:ext>
            </a:extLst>
          </p:cNvPr>
          <p:cNvCxnSpPr>
            <a:cxnSpLocks/>
            <a:stCxn id="16" idx="0"/>
            <a:endCxn id="88" idx="2"/>
          </p:cNvCxnSpPr>
          <p:nvPr/>
        </p:nvCxnSpPr>
        <p:spPr>
          <a:xfrm flipH="1" flipV="1">
            <a:off x="4458542" y="2107655"/>
            <a:ext cx="1" cy="382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AD684A-66EA-42F1-9D6D-759C2F612276}"/>
              </a:ext>
            </a:extLst>
          </p:cNvPr>
          <p:cNvCxnSpPr>
            <a:cxnSpLocks/>
            <a:stCxn id="12" idx="2"/>
            <a:endCxn id="86" idx="0"/>
          </p:cNvCxnSpPr>
          <p:nvPr/>
        </p:nvCxnSpPr>
        <p:spPr>
          <a:xfrm>
            <a:off x="4479462" y="5200893"/>
            <a:ext cx="0" cy="360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FD345B6-95BD-4160-861C-EEB0802DFAC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61601" y="3839776"/>
            <a:ext cx="77861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80240DF-D8FF-4652-81BF-D9E62DA7AB09}"/>
              </a:ext>
            </a:extLst>
          </p:cNvPr>
          <p:cNvSpPr txBox="1"/>
          <p:nvPr/>
        </p:nvSpPr>
        <p:spPr>
          <a:xfrm>
            <a:off x="10754020" y="15074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5EAC"/>
                </a:solidFill>
              </a:rPr>
              <a:t>Shoots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F986DD-571A-4A77-B799-6B03A4603CE9}"/>
              </a:ext>
            </a:extLst>
          </p:cNvPr>
          <p:cNvSpPr txBox="1"/>
          <p:nvPr/>
        </p:nvSpPr>
        <p:spPr>
          <a:xfrm>
            <a:off x="10825290" y="5772144"/>
            <a:ext cx="89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25600"/>
                </a:solidFill>
              </a:rPr>
              <a:t>Roots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DC2B6D-10C7-48DA-A385-64FDB35C83AB}"/>
              </a:ext>
            </a:extLst>
          </p:cNvPr>
          <p:cNvSpPr txBox="1"/>
          <p:nvPr/>
        </p:nvSpPr>
        <p:spPr>
          <a:xfrm>
            <a:off x="7963015" y="6382097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Zhao et al. (2016)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D51DC5F-998F-4671-B29E-1C349CB64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025530"/>
              </p:ext>
            </p:extLst>
          </p:nvPr>
        </p:nvGraphicFramePr>
        <p:xfrm>
          <a:off x="319605" y="4831561"/>
          <a:ext cx="1656960" cy="1790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3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770"/>
              </p:ext>
            </p:extLst>
          </p:nvPr>
        </p:nvGraphicFramePr>
        <p:xfrm>
          <a:off x="838200" y="511403"/>
          <a:ext cx="10515600" cy="575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22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402016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72305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390774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Diversity in flavonoid accumulation indicates differences in biosynthetic pathway</a:t>
            </a:r>
          </a:p>
          <a:p>
            <a:r>
              <a:rPr lang="en-US" dirty="0"/>
              <a:t>Several biotechnology targets identified</a:t>
            </a:r>
          </a:p>
          <a:p>
            <a:pPr lvl="1"/>
            <a:r>
              <a:rPr lang="en-US" i="1" dirty="0"/>
              <a:t>S. racemosa </a:t>
            </a:r>
            <a:r>
              <a:rPr lang="en-US" dirty="0"/>
              <a:t>– high accumulation of </a:t>
            </a:r>
            <a:r>
              <a:rPr lang="en-US" dirty="0" err="1"/>
              <a:t>oroxylinA</a:t>
            </a:r>
            <a:r>
              <a:rPr lang="en-US" dirty="0"/>
              <a:t> and </a:t>
            </a:r>
            <a:r>
              <a:rPr lang="en-US" dirty="0" err="1"/>
              <a:t>oroxyloside</a:t>
            </a:r>
            <a:r>
              <a:rPr lang="en-US" dirty="0"/>
              <a:t> in aerial parts</a:t>
            </a:r>
            <a:endParaRPr lang="en-US" i="1" dirty="0"/>
          </a:p>
          <a:p>
            <a:pPr lvl="1"/>
            <a:r>
              <a:rPr lang="en-US" i="1" dirty="0"/>
              <a:t>S. havanensis – </a:t>
            </a:r>
            <a:r>
              <a:rPr lang="en-US" dirty="0"/>
              <a:t>high accumulation of baicalin in both roots and aerial parts</a:t>
            </a:r>
            <a:endParaRPr lang="en-US" i="1" dirty="0"/>
          </a:p>
          <a:p>
            <a:pPr lvl="1"/>
            <a:r>
              <a:rPr lang="en-US" i="1" dirty="0"/>
              <a:t>S. arenicola – </a:t>
            </a:r>
            <a:r>
              <a:rPr lang="en-US" dirty="0"/>
              <a:t>high accumulation of hispidulin in aerial parts</a:t>
            </a:r>
            <a:endParaRPr lang="en-US" i="1" dirty="0"/>
          </a:p>
          <a:p>
            <a:r>
              <a:rPr lang="en-US" dirty="0"/>
              <a:t>Only a slight correlation between phylogenetic clade and flavonoid profile was observed</a:t>
            </a:r>
          </a:p>
          <a:p>
            <a:pPr lvl="1"/>
            <a:r>
              <a:rPr lang="en-US" dirty="0"/>
              <a:t>Chloroplast genome may not be a good indicator of flavonoid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8502-2608-40AD-BDF0-8BC76E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F2E7-E98A-4192-895B-F966689AC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chemical, phylogenetic, and genomic approach used to reveal differences in </a:t>
            </a:r>
            <a:r>
              <a:rPr lang="en-US" i="1" dirty="0"/>
              <a:t>Scutellaria </a:t>
            </a:r>
            <a:r>
              <a:rPr lang="en-US" dirty="0"/>
              <a:t>flavonoid production</a:t>
            </a:r>
          </a:p>
          <a:p>
            <a:r>
              <a:rPr lang="en-US" dirty="0"/>
              <a:t>Future work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Transcriptomic analysis to characterize genes controlling biosynthetic pathway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Genomics analysis to characterize differences in genome size and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1E6-0BA0-44B9-8CB2-640F85B1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6611-9CA6-4423-B79C-14BE9403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6A46-A17B-4F5D-B2FD-3D22851C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indent="-233363">
              <a:buNone/>
            </a:pPr>
            <a:r>
              <a:rPr lang="en-US" sz="1400" dirty="0"/>
              <a:t>Cole, I., Cao, J., Alan, A., Saxena, P., &amp; Murch, S. (2008). Comparisons of Scutellaria baicalensis, Scutellaria lateriflora and Scutellaria racemosa: Genome Size, Antioxidant Potential and Phytochemistry. </a:t>
            </a:r>
            <a:r>
              <a:rPr lang="en-US" sz="1400" i="1" dirty="0"/>
              <a:t>Planta Medica</a:t>
            </a:r>
            <a:r>
              <a:rPr lang="en-US" sz="1400" dirty="0"/>
              <a:t>, </a:t>
            </a:r>
            <a:r>
              <a:rPr lang="en-US" sz="1400" i="1" dirty="0"/>
              <a:t>74</a:t>
            </a:r>
            <a:r>
              <a:rPr lang="en-US" sz="1400" dirty="0"/>
              <a:t>(4), 474–481. </a:t>
            </a:r>
            <a:r>
              <a:rPr lang="en-US" sz="1400" dirty="0">
                <a:hlinkClick r:id="rId2"/>
              </a:rPr>
              <a:t>https://doi.org/10.1055/s-2008-1034358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Lee, Y., &amp; Kim, S. (2017). Genome size of 15 Lamiaceae taxa in Korea. </a:t>
            </a:r>
            <a:r>
              <a:rPr lang="en-US" sz="1400" i="1" dirty="0"/>
              <a:t>Korean Journal of Plant Taxonomy</a:t>
            </a:r>
            <a:r>
              <a:rPr lang="en-US" sz="1400" dirty="0"/>
              <a:t>, </a:t>
            </a:r>
            <a:r>
              <a:rPr lang="en-US" sz="1400" i="1" dirty="0"/>
              <a:t>47</a:t>
            </a:r>
            <a:r>
              <a:rPr lang="en-US" sz="1400" dirty="0"/>
              <a:t>(2), 161–169. </a:t>
            </a:r>
            <a:r>
              <a:rPr lang="en-US" sz="1400" dirty="0">
                <a:hlinkClick r:id="rId3"/>
              </a:rPr>
              <a:t>https://doi.org/10.11110/kjpt.2017.47.2.161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Shang, X., He, X., He, X., Li, M., Zhang, R., Fan, P., Zhang, Q., &amp; Jia, Z. (2010). The genus Scutellaria an ethnopharmacological and phytochemical review. </a:t>
            </a:r>
            <a:r>
              <a:rPr lang="en-US" sz="1400" i="1" dirty="0"/>
              <a:t>Journal of Ethnopharmacology</a:t>
            </a:r>
            <a:r>
              <a:rPr lang="en-US" sz="1400" dirty="0"/>
              <a:t>, </a:t>
            </a:r>
            <a:r>
              <a:rPr lang="en-US" sz="1400" i="1" dirty="0"/>
              <a:t>128</a:t>
            </a:r>
            <a:r>
              <a:rPr lang="en-US" sz="1400" dirty="0"/>
              <a:t>(2), 279–313. </a:t>
            </a:r>
            <a:r>
              <a:rPr lang="en-US" sz="1400" dirty="0">
                <a:hlinkClick r:id="rId4"/>
              </a:rPr>
              <a:t>https://doi.org/10.1016/j.jep.2010.01.006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Xu, Z., Gao, R., Pu, X., Xu, R., Wang, J., Zheng, S., Zeng, Y., He, C., &amp; Song, J. (2020). Comparative Genome Analysis of Scutellaria baicalensis and Scutellaria barbata Reveals the Evolution of Active Flavonoid Biosynthesis. </a:t>
            </a:r>
            <a:r>
              <a:rPr lang="en-US" sz="1400" i="1" dirty="0" err="1"/>
              <a:t>BioRxiv</a:t>
            </a:r>
            <a:r>
              <a:rPr lang="en-US" sz="1400" i="1" dirty="0"/>
              <a:t> Preprint</a:t>
            </a:r>
            <a:r>
              <a:rPr lang="en-US" sz="1400" dirty="0"/>
              <a:t>. </a:t>
            </a:r>
            <a:r>
              <a:rPr lang="en-US" sz="1400" dirty="0">
                <a:hlinkClick r:id="rId5"/>
              </a:rPr>
              <a:t>https://doi.org/10.1101/2020.02.18.954164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Yang, J., Cui, M.-Y., Liu, J., Fang, Y., Yan, M., </a:t>
            </a:r>
            <a:r>
              <a:rPr lang="en-US" sz="1400" dirty="0" err="1"/>
              <a:t>Qiu</a:t>
            </a:r>
            <a:r>
              <a:rPr lang="en-US" sz="1400" dirty="0"/>
              <a:t>, W., Shang, H., Xu, Z., </a:t>
            </a:r>
            <a:r>
              <a:rPr lang="en-US" sz="1400" dirty="0" err="1"/>
              <a:t>Yidiresi</a:t>
            </a:r>
            <a:r>
              <a:rPr lang="en-US" sz="1400" dirty="0"/>
              <a:t>, R., Weng, J.-K., </a:t>
            </a:r>
            <a:r>
              <a:rPr lang="en-US" sz="1400" dirty="0" err="1"/>
              <a:t>Pluskal</a:t>
            </a:r>
            <a:r>
              <a:rPr lang="en-US" sz="1400" dirty="0"/>
              <a:t>, T., </a:t>
            </a:r>
            <a:r>
              <a:rPr lang="en-US" sz="1400" dirty="0" err="1"/>
              <a:t>Vigouroux</a:t>
            </a:r>
            <a:r>
              <a:rPr lang="en-US" sz="1400" dirty="0"/>
              <a:t>, M., </a:t>
            </a:r>
            <a:r>
              <a:rPr lang="en-US" sz="1400" dirty="0" err="1"/>
              <a:t>Steuernagel</a:t>
            </a:r>
            <a:r>
              <a:rPr lang="en-US" sz="1400" dirty="0"/>
              <a:t>, B., Wei, Y., Yang, L., Hu, Y., Chen, X.-Y., &amp; Martin, C. (2019). The Reference Genome Sequence of Scutellaria baicalensis Provides Insights into the Evolution of Wogonin Biosynthesis. </a:t>
            </a:r>
            <a:r>
              <a:rPr lang="en-US" sz="1400" i="1" dirty="0"/>
              <a:t>Molecular Plant</a:t>
            </a:r>
            <a:r>
              <a:rPr lang="en-US" sz="1400" dirty="0"/>
              <a:t>, </a:t>
            </a:r>
            <a:r>
              <a:rPr lang="en-US" sz="1400" i="1" dirty="0"/>
              <a:t>12</a:t>
            </a:r>
            <a:r>
              <a:rPr lang="en-US" sz="1400" dirty="0"/>
              <a:t>(7), 935–950. </a:t>
            </a:r>
            <a:r>
              <a:rPr lang="en-US" sz="1400" dirty="0">
                <a:hlinkClick r:id="rId6"/>
              </a:rPr>
              <a:t>https://doi.org/10.1016/j.molp.2019.04.002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Zhang, Y., Wang, G., Hill, L., Weng, J.-K., Chen, X.-Y., </a:t>
            </a:r>
            <a:r>
              <a:rPr lang="en-US" sz="1400" dirty="0" err="1"/>
              <a:t>Xue</a:t>
            </a:r>
            <a:r>
              <a:rPr lang="en-US" sz="1400" dirty="0"/>
              <a:t>, H., &amp; Martin, C. (2016). A specialized flavone biosynthetic pathway has evolved in the medicinal plant, Scutellaria baicalensis. </a:t>
            </a:r>
            <a:r>
              <a:rPr lang="en-US" sz="1400" i="1" dirty="0"/>
              <a:t>Science Advances</a:t>
            </a:r>
            <a:r>
              <a:rPr lang="en-US" sz="1400" dirty="0"/>
              <a:t>, </a:t>
            </a:r>
            <a:r>
              <a:rPr lang="en-US" sz="1400" i="1" dirty="0"/>
              <a:t>2</a:t>
            </a:r>
            <a:r>
              <a:rPr lang="en-US" sz="1400" dirty="0"/>
              <a:t>(4), e1501780. </a:t>
            </a:r>
            <a:r>
              <a:rPr lang="en-US" sz="1400" dirty="0">
                <a:hlinkClick r:id="rId7"/>
              </a:rPr>
              <a:t>https://doi.org/10.1126/sciadv.1501780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9FA1-9F0C-4B0E-90F6-0B0ECC97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102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Thanks to Dr. Jeongim Kim and Ru Dai for helping with my HPLC analyses and watering my plants when I could not.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Move coauthors here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work was supported by funding from: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National Research Foundation of Korea (NRF 2017R1D1A1B03034952)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NIFA HATCH Project #005681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6ACFB5B-E0AA-4960-B1C0-8639D978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91" y="1825625"/>
            <a:ext cx="4449233" cy="3336925"/>
          </a:xfrm>
          <a:prstGeom prst="rect">
            <a:avLst/>
          </a:prstGeom>
        </p:spPr>
      </p:pic>
      <p:pic>
        <p:nvPicPr>
          <p:cNvPr id="5" name="Picture 4" descr="Image result for university of florida logo">
            <a:extLst>
              <a:ext uri="{FF2B5EF4-FFF2-40B4-BE49-F238E27FC236}">
                <a16:creationId xmlns:a16="http://schemas.microsoft.com/office/drawing/2014/main" id="{A60EE6DF-A4B4-4F03-9D36-267894A6F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9" b="29775"/>
          <a:stretch/>
        </p:blipFill>
        <p:spPr bwMode="auto">
          <a:xfrm>
            <a:off x="6675374" y="5362355"/>
            <a:ext cx="2948791" cy="6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ational research foundation of korea">
            <a:extLst>
              <a:ext uri="{FF2B5EF4-FFF2-40B4-BE49-F238E27FC236}">
                <a16:creationId xmlns:a16="http://schemas.microsoft.com/office/drawing/2014/main" id="{48D7D3F2-C29D-404A-ACD4-CB43C608A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3" b="16102"/>
          <a:stretch/>
        </p:blipFill>
        <p:spPr bwMode="auto">
          <a:xfrm>
            <a:off x="9634282" y="5226086"/>
            <a:ext cx="1504950" cy="95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i="1" dirty="0"/>
              <a:t>Scutellaria </a:t>
            </a:r>
            <a:r>
              <a:rPr lang="en-US" dirty="0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 dirty="0"/>
              <a:t>Part of the Lamiaceae family</a:t>
            </a:r>
          </a:p>
          <a:p>
            <a:r>
              <a:rPr lang="en-US" dirty="0"/>
              <a:t>Rich in medicinal flavonoids (Shang et al., 2010)</a:t>
            </a:r>
          </a:p>
          <a:p>
            <a:r>
              <a:rPr lang="en-US" dirty="0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717540"/>
              </p:ext>
            </p:extLst>
          </p:nvPr>
        </p:nvGraphicFramePr>
        <p:xfrm>
          <a:off x="838201" y="4323611"/>
          <a:ext cx="5435790" cy="2150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514000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921790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Flavonoid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Medicinal use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4107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Oroxylin</a:t>
                      </a:r>
                      <a:r>
                        <a:rPr lang="en-US" sz="1800" dirty="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 dirty="0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 dirty="0"/>
              <a:t>Most famous species </a:t>
            </a:r>
          </a:p>
          <a:p>
            <a:pPr lvl="1"/>
            <a:r>
              <a:rPr lang="en-US" dirty="0"/>
              <a:t>Used often in Chinese medicine – Huang Qin</a:t>
            </a:r>
          </a:p>
          <a:p>
            <a:r>
              <a:rPr lang="en-US" dirty="0"/>
              <a:t>Unique flavonoid profiles observed</a:t>
            </a:r>
          </a:p>
          <a:p>
            <a:pPr lvl="1"/>
            <a:r>
              <a:rPr lang="en-US" dirty="0"/>
              <a:t>Some specific to roots, and some to shoots</a:t>
            </a:r>
          </a:p>
          <a:p>
            <a:r>
              <a:rPr lang="en-US" dirty="0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Scutellaria</a:t>
            </a:r>
            <a:r>
              <a:rPr lang="en-US" dirty="0"/>
              <a:t> contains &gt;470 species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Extent of flavonoid profile similarity is </a:t>
            </a:r>
            <a:r>
              <a:rPr lang="en-US" b="1" dirty="0"/>
              <a:t>largely unknown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8" y="6311900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16CC1D-CD50-41C0-81A9-3FAC2FB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4206"/>
              </p:ext>
            </p:extLst>
          </p:nvPr>
        </p:nvGraphicFramePr>
        <p:xfrm>
          <a:off x="838201" y="2562225"/>
          <a:ext cx="10515597" cy="387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4">
                  <a:extLst>
                    <a:ext uri="{9D8B030D-6E8A-4147-A177-3AD203B41FA5}">
                      <a16:colId xmlns:a16="http://schemas.microsoft.com/office/drawing/2014/main" val="8939205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7905715"/>
                    </a:ext>
                  </a:extLst>
                </a:gridCol>
                <a:gridCol w="5935345">
                  <a:extLst>
                    <a:ext uri="{9D8B030D-6E8A-4147-A177-3AD203B41FA5}">
                      <a16:colId xmlns:a16="http://schemas.microsoft.com/office/drawing/2014/main" val="290152535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505063690"/>
                    </a:ext>
                  </a:extLst>
                </a:gridCol>
              </a:tblGrid>
              <a:tr h="124989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A better understanding of flavonoid diversity in </a:t>
                      </a:r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Scutellaria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would: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1) Reveal interspecific differences in the underlying biosynthetic pathway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41729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2) Better characterize the evolutionary history of the biosynthetic pathway in the 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50904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3) Help identify candidate species for biotechnology applications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50"/>
                  </a:ext>
                </a:extLst>
              </a:tr>
            </a:tbl>
          </a:graphicData>
        </a:graphic>
      </p:graphicFrame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7A1B5D-1E14-4D47-A632-65E6B7526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0434"/>
              </p:ext>
            </p:extLst>
          </p:nvPr>
        </p:nvGraphicFramePr>
        <p:xfrm>
          <a:off x="838200" y="1762298"/>
          <a:ext cx="10515600" cy="441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 dirty="0"/>
              <a:t>Constructed from chloroplast genomes of 52 species of </a:t>
            </a:r>
            <a:r>
              <a:rPr lang="en-US" i="1" dirty="0"/>
              <a:t>Scutellaria</a:t>
            </a:r>
          </a:p>
          <a:p>
            <a:pPr lvl="1"/>
            <a:r>
              <a:rPr lang="en-US" dirty="0"/>
              <a:t>Species selected from both subgenera (</a:t>
            </a:r>
            <a:r>
              <a:rPr lang="en-US" i="1" dirty="0"/>
              <a:t>Scutellaria </a:t>
            </a:r>
            <a:r>
              <a:rPr lang="en-US" dirty="0"/>
              <a:t>and </a:t>
            </a:r>
            <a:r>
              <a:rPr lang="en-US" altLang="ko-KR" i="1" dirty="0" err="1">
                <a:cs typeface="Arial" panose="020B0604020202020204" pitchFamily="34" charset="0"/>
              </a:rPr>
              <a:t>Apelthanthus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  <a:p>
            <a:pPr lvl="1"/>
            <a:r>
              <a:rPr lang="en-US" dirty="0"/>
              <a:t>22 out of 38 species-groups represented</a:t>
            </a:r>
          </a:p>
          <a:p>
            <a:r>
              <a:rPr lang="en-US" dirty="0"/>
              <a:t>Separated into 6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32710-6CAA-40EC-8917-00CEC1CE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1111" r="8656" b="7315"/>
          <a:stretch/>
        </p:blipFill>
        <p:spPr>
          <a:xfrm>
            <a:off x="7615067" y="67207"/>
            <a:ext cx="4098258" cy="6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analysis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4D08A88-3A3B-4287-911F-1C4D6E4AC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2"/>
          <a:stretch/>
        </p:blipFill>
        <p:spPr>
          <a:xfrm>
            <a:off x="7960912" y="5336648"/>
            <a:ext cx="3203156" cy="1378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D1A4CC0-DDF6-4938-B869-1276EAEF2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7"/>
          <a:stretch/>
        </p:blipFill>
        <p:spPr>
          <a:xfrm>
            <a:off x="8040497" y="142637"/>
            <a:ext cx="3086849" cy="52975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A3043-E304-4168-82AF-7E234301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r="57642"/>
          <a:stretch/>
        </p:blipFill>
        <p:spPr>
          <a:xfrm>
            <a:off x="5606579" y="142637"/>
            <a:ext cx="2433918" cy="5564626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127346" y="2214015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39 species selected for targeted profiling via HPLC</a:t>
            </a:r>
          </a:p>
          <a:p>
            <a:r>
              <a:rPr lang="en-US" dirty="0"/>
              <a:t>Order of species and flavonoids in heatmap determined by hierarchical clustering</a:t>
            </a:r>
          </a:p>
          <a:p>
            <a:r>
              <a:rPr lang="en-US" dirty="0"/>
              <a:t>Subset of species selected for organ-specific profiling</a:t>
            </a:r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8E8D68-13D0-4D77-8735-15D7B3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3"/>
          <a:stretch/>
        </p:blipFill>
        <p:spPr>
          <a:xfrm>
            <a:off x="648875" y="395299"/>
            <a:ext cx="9414288" cy="5991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5333-3DAB-4F4D-9B43-F7344F55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E0B84-9BA4-4B77-BA2E-FAF398FF4DDE}"/>
              </a:ext>
            </a:extLst>
          </p:cNvPr>
          <p:cNvSpPr/>
          <p:nvPr/>
        </p:nvSpPr>
        <p:spPr>
          <a:xfrm>
            <a:off x="1479371" y="5105400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0A3DE-4A80-4906-8BB9-C2989DC9D63E}"/>
              </a:ext>
            </a:extLst>
          </p:cNvPr>
          <p:cNvSpPr/>
          <p:nvPr/>
        </p:nvSpPr>
        <p:spPr>
          <a:xfrm>
            <a:off x="281445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429CAC-EB25-4A51-A85C-6E9B200380AC}"/>
              </a:ext>
            </a:extLst>
          </p:cNvPr>
          <p:cNvSpPr/>
          <p:nvPr/>
        </p:nvSpPr>
        <p:spPr>
          <a:xfrm>
            <a:off x="4149547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F7B21C-9EE9-4076-95AE-E9A9FBE0667C}"/>
              </a:ext>
            </a:extLst>
          </p:cNvPr>
          <p:cNvSpPr/>
          <p:nvPr/>
        </p:nvSpPr>
        <p:spPr>
          <a:xfrm>
            <a:off x="548463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71340-046A-434B-8069-1C9B0BFECF91}"/>
              </a:ext>
            </a:extLst>
          </p:cNvPr>
          <p:cNvSpPr/>
          <p:nvPr/>
        </p:nvSpPr>
        <p:spPr>
          <a:xfrm>
            <a:off x="6819723" y="5105400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217844-B3B5-4274-8669-4BAF19E459A7}"/>
              </a:ext>
            </a:extLst>
          </p:cNvPr>
          <p:cNvSpPr/>
          <p:nvPr/>
        </p:nvSpPr>
        <p:spPr>
          <a:xfrm>
            <a:off x="7487267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4E3A04-1FDB-431B-938F-869A9C4100A8}"/>
              </a:ext>
            </a:extLst>
          </p:cNvPr>
          <p:cNvSpPr/>
          <p:nvPr/>
        </p:nvSpPr>
        <p:spPr>
          <a:xfrm>
            <a:off x="8154811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4FC80-A5E4-42F6-BFA5-1800D9BA32B1}"/>
              </a:ext>
            </a:extLst>
          </p:cNvPr>
          <p:cNvSpPr/>
          <p:nvPr/>
        </p:nvSpPr>
        <p:spPr>
          <a:xfrm>
            <a:off x="8822355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90D912-2F63-4782-9C92-88DD1D9E4CAE}"/>
              </a:ext>
            </a:extLst>
          </p:cNvPr>
          <p:cNvSpPr/>
          <p:nvPr/>
        </p:nvSpPr>
        <p:spPr>
          <a:xfrm>
            <a:off x="9489896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EB567E-7426-4A9D-916B-3EEAF56758F9}"/>
              </a:ext>
            </a:extLst>
          </p:cNvPr>
          <p:cNvSpPr/>
          <p:nvPr/>
        </p:nvSpPr>
        <p:spPr>
          <a:xfrm>
            <a:off x="214691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2771B1-6214-4962-B16D-6E5625FB6126}"/>
              </a:ext>
            </a:extLst>
          </p:cNvPr>
          <p:cNvSpPr/>
          <p:nvPr/>
        </p:nvSpPr>
        <p:spPr>
          <a:xfrm>
            <a:off x="3482003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3CDE0D-FEDC-4A53-AD1E-D136B5F87F74}"/>
              </a:ext>
            </a:extLst>
          </p:cNvPr>
          <p:cNvSpPr/>
          <p:nvPr/>
        </p:nvSpPr>
        <p:spPr>
          <a:xfrm>
            <a:off x="4817091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59BB4D-D501-48D6-B692-02316AB396B0}"/>
              </a:ext>
            </a:extLst>
          </p:cNvPr>
          <p:cNvSpPr/>
          <p:nvPr/>
        </p:nvSpPr>
        <p:spPr>
          <a:xfrm>
            <a:off x="615217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972AA3-05C7-48CA-8EE4-05D01F458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6" t="29812" b="29198"/>
          <a:stretch/>
        </p:blipFill>
        <p:spPr>
          <a:xfrm>
            <a:off x="9982200" y="1657639"/>
            <a:ext cx="1479371" cy="2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6B7BE-CE64-4813-84E5-C2F69A7FC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2"/>
          <a:stretch/>
        </p:blipFill>
        <p:spPr>
          <a:xfrm>
            <a:off x="649224" y="393192"/>
            <a:ext cx="9527381" cy="5985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F9C6-F6AB-410B-8144-3FF63611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58762-9DB5-4F7F-ACCD-54A01652FB43}"/>
              </a:ext>
            </a:extLst>
          </p:cNvPr>
          <p:cNvSpPr/>
          <p:nvPr/>
        </p:nvSpPr>
        <p:spPr>
          <a:xfrm>
            <a:off x="1480343" y="5086350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48B539-740B-4252-AEA0-274F4013C03D}"/>
              </a:ext>
            </a:extLst>
          </p:cNvPr>
          <p:cNvSpPr/>
          <p:nvPr/>
        </p:nvSpPr>
        <p:spPr>
          <a:xfrm>
            <a:off x="2815431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206EB-8D34-4052-80F8-77E6843D9845}"/>
              </a:ext>
            </a:extLst>
          </p:cNvPr>
          <p:cNvSpPr/>
          <p:nvPr/>
        </p:nvSpPr>
        <p:spPr>
          <a:xfrm>
            <a:off x="4150519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AD662D-3483-4404-BA47-6B6CA2E97373}"/>
              </a:ext>
            </a:extLst>
          </p:cNvPr>
          <p:cNvSpPr/>
          <p:nvPr/>
        </p:nvSpPr>
        <p:spPr>
          <a:xfrm>
            <a:off x="5485607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F8881C-B72E-4A49-B006-B641E780D1D3}"/>
              </a:ext>
            </a:extLst>
          </p:cNvPr>
          <p:cNvSpPr/>
          <p:nvPr/>
        </p:nvSpPr>
        <p:spPr>
          <a:xfrm>
            <a:off x="6820695" y="5086350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494C29-AA13-4A8B-BB5B-E697BD716C55}"/>
              </a:ext>
            </a:extLst>
          </p:cNvPr>
          <p:cNvSpPr/>
          <p:nvPr/>
        </p:nvSpPr>
        <p:spPr>
          <a:xfrm>
            <a:off x="7488239" y="508635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1A1C64-C57C-4868-A05B-36432C2360C3}"/>
              </a:ext>
            </a:extLst>
          </p:cNvPr>
          <p:cNvSpPr/>
          <p:nvPr/>
        </p:nvSpPr>
        <p:spPr>
          <a:xfrm>
            <a:off x="8155783" y="508635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4DB779-843E-4D4C-8602-B4354880683F}"/>
              </a:ext>
            </a:extLst>
          </p:cNvPr>
          <p:cNvSpPr/>
          <p:nvPr/>
        </p:nvSpPr>
        <p:spPr>
          <a:xfrm>
            <a:off x="8823327" y="508635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3EDEC5-F02D-4CBA-91C9-C2FE58FE5F0C}"/>
              </a:ext>
            </a:extLst>
          </p:cNvPr>
          <p:cNvSpPr/>
          <p:nvPr/>
        </p:nvSpPr>
        <p:spPr>
          <a:xfrm>
            <a:off x="9490868" y="508635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34A9CB-DEED-4E02-AA92-6C2A37A73B7A}"/>
              </a:ext>
            </a:extLst>
          </p:cNvPr>
          <p:cNvSpPr/>
          <p:nvPr/>
        </p:nvSpPr>
        <p:spPr>
          <a:xfrm>
            <a:off x="2147887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DB6498-6912-4459-95B5-3E0D4C9D5ACD}"/>
              </a:ext>
            </a:extLst>
          </p:cNvPr>
          <p:cNvSpPr/>
          <p:nvPr/>
        </p:nvSpPr>
        <p:spPr>
          <a:xfrm>
            <a:off x="3482975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4CD558-2135-422C-9658-21FB9ED30981}"/>
              </a:ext>
            </a:extLst>
          </p:cNvPr>
          <p:cNvSpPr/>
          <p:nvPr/>
        </p:nvSpPr>
        <p:spPr>
          <a:xfrm>
            <a:off x="4818063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DAED33-D604-43B2-BA4B-BF5136BC977F}"/>
              </a:ext>
            </a:extLst>
          </p:cNvPr>
          <p:cNvSpPr/>
          <p:nvPr/>
        </p:nvSpPr>
        <p:spPr>
          <a:xfrm>
            <a:off x="6153151" y="508635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7D87974-DF87-45F2-B10F-BF8B647427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6" t="29812" b="29198"/>
          <a:stretch/>
        </p:blipFill>
        <p:spPr>
          <a:xfrm>
            <a:off x="9982200" y="1657639"/>
            <a:ext cx="1479371" cy="2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</TotalTime>
  <Words>1216</Words>
  <Application>Microsoft Office PowerPoint</Application>
  <PresentationFormat>Widescreen</PresentationFormat>
  <Paragraphs>169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Overview of method</vt:lpstr>
      <vt:lpstr>Phylogenetic tree</vt:lpstr>
      <vt:lpstr>Chemical analysis</vt:lpstr>
      <vt:lpstr>PowerPoint Presentation</vt:lpstr>
      <vt:lpstr>PowerPoint Presentation</vt:lpstr>
      <vt:lpstr>Proposed S. baicalensis biosynthetic pathway</vt:lpstr>
      <vt:lpstr>PowerPoint Presentation</vt:lpstr>
      <vt:lpstr>Discussion</vt:lpstr>
      <vt:lpstr>Conclusion</vt:lpstr>
      <vt:lpstr>References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 </cp:lastModifiedBy>
  <cp:revision>65</cp:revision>
  <dcterms:created xsi:type="dcterms:W3CDTF">2020-07-15T20:01:48Z</dcterms:created>
  <dcterms:modified xsi:type="dcterms:W3CDTF">2020-07-16T15:58:15Z</dcterms:modified>
</cp:coreProperties>
</file>